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/>
    <p:restoredTop sz="50000"/>
  </p:normalViewPr>
  <p:slideViewPr>
    <p:cSldViewPr snapToGrid="0" snapToObjects="1">
      <p:cViewPr varScale="1">
        <p:scale>
          <a:sx n="46" d="100"/>
          <a:sy n="46" d="100"/>
        </p:scale>
        <p:origin x="4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B4131-ADF9-594E-9C68-53E95E8B4CB4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771D2-35EF-744C-9A6F-09F10EE882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869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9C5C-9366-B849-8035-49DABC39B228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1AFD-6AE5-B04B-879F-CC922A46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9C5C-9366-B849-8035-49DABC39B228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1AFD-6AE5-B04B-879F-CC922A46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9C5C-9366-B849-8035-49DABC39B228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1AFD-6AE5-B04B-879F-CC922A46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9C5C-9366-B849-8035-49DABC39B228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1AFD-6AE5-B04B-879F-CC922A46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9C5C-9366-B849-8035-49DABC39B228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1AFD-6AE5-B04B-879F-CC922A46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9C5C-9366-B849-8035-49DABC39B228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1AFD-6AE5-B04B-879F-CC922A46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9C5C-9366-B849-8035-49DABC39B228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1AFD-6AE5-B04B-879F-CC922A46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9C5C-9366-B849-8035-49DABC39B228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1AFD-6AE5-B04B-879F-CC922A46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9C5C-9366-B849-8035-49DABC39B228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1AFD-6AE5-B04B-879F-CC922A46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9C5C-9366-B849-8035-49DABC39B228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1AFD-6AE5-B04B-879F-CC922A46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9C5C-9366-B849-8035-49DABC39B228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1AFD-6AE5-B04B-879F-CC922A46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B9C5C-9366-B849-8035-49DABC39B228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C1AFD-6AE5-B04B-879F-CC922A46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5"/>
          <a:stretch/>
        </p:blipFill>
        <p:spPr>
          <a:xfrm>
            <a:off x="242048" y="143435"/>
            <a:ext cx="6373905" cy="787728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-1" y="8206060"/>
            <a:ext cx="685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latin typeface="Hiragino Kaku Gothic StdN W8" charset="-128"/>
                <a:ea typeface="Hiragino Kaku Gothic StdN W8" charset="-128"/>
                <a:cs typeface="Hiragino Kaku Gothic StdN W8" charset="-128"/>
              </a:rPr>
              <a:t>ハムスター由来細胞がつくった緑の水戸納豆・・タイトルを１行以内で</a:t>
            </a:r>
            <a:endParaRPr lang="en-US" altLang="ja-JP" sz="1600" b="1" dirty="0">
              <a:latin typeface="Hiragino Kaku Gothic StdN W8" charset="-128"/>
              <a:ea typeface="Hiragino Kaku Gothic StdN W8" charset="-128"/>
              <a:cs typeface="Hiragino Kaku Gothic StdN W8" charset="-128"/>
            </a:endParaRPr>
          </a:p>
          <a:p>
            <a:pPr algn="ctr"/>
            <a:r>
              <a:rPr lang="ja-JP" altLang="en-US" sz="2400" b="1" dirty="0">
                <a:latin typeface="Hiragino Kaku Gothic StdN W8" charset="-128"/>
                <a:ea typeface="Hiragino Kaku Gothic StdN W8" charset="-128"/>
                <a:cs typeface="Hiragino Kaku Gothic StdN W8" charset="-128"/>
              </a:rPr>
              <a:t>絵口</a:t>
            </a:r>
            <a:r>
              <a:rPr lang="en-US" altLang="ja-JP" sz="2400" b="1" dirty="0">
                <a:latin typeface="Hiragino Kaku Gothic StdN W8" charset="-128"/>
                <a:ea typeface="Hiragino Kaku Gothic StdN W8" charset="-128"/>
                <a:cs typeface="Hiragino Kaku Gothic StdN W8" charset="-128"/>
              </a:rPr>
              <a:t> </a:t>
            </a:r>
            <a:r>
              <a:rPr lang="ja-JP" altLang="en-US" sz="2400" b="1" dirty="0">
                <a:latin typeface="Hiragino Kaku Gothic StdN W8" charset="-128"/>
                <a:ea typeface="Hiragino Kaku Gothic StdN W8" charset="-128"/>
                <a:cs typeface="Hiragino Kaku Gothic StdN W8" charset="-128"/>
              </a:rPr>
              <a:t>幸史郎・・・姓名　１行</a:t>
            </a:r>
            <a:endParaRPr lang="en-US" altLang="ja-JP" sz="2400" b="1" dirty="0">
              <a:latin typeface="Hiragino Kaku Gothic StdN W8" charset="-128"/>
              <a:ea typeface="Hiragino Kaku Gothic StdN W8" charset="-128"/>
              <a:cs typeface="Hiragino Kaku Gothic StdN W8" charset="-128"/>
            </a:endParaRPr>
          </a:p>
          <a:p>
            <a:pPr algn="ctr"/>
            <a:r>
              <a:rPr lang="ja-JP" altLang="en-US" sz="1400" b="1" dirty="0">
                <a:latin typeface="Hiragino Kaku Gothic StdN W8" charset="-128"/>
                <a:ea typeface="Hiragino Kaku Gothic StdN W8" charset="-128"/>
                <a:cs typeface="Hiragino Kaku Gothic StdN W8" charset="-128"/>
              </a:rPr>
              <a:t>（東海大学大学院総合理工学研究科総合理工学専攻物理・数理科学コース）</a:t>
            </a:r>
            <a:endParaRPr lang="en-US" altLang="ja-JP" sz="1400" b="1" dirty="0">
              <a:latin typeface="Hiragino Kaku Gothic StdN W8" charset="-128"/>
              <a:ea typeface="Hiragino Kaku Gothic StdN W8" charset="-128"/>
              <a:cs typeface="Hiragino Kaku Gothic StdN W8" charset="-128"/>
            </a:endParaRPr>
          </a:p>
        </p:txBody>
      </p:sp>
      <p:sp>
        <p:nvSpPr>
          <p:cNvPr id="8" name="線吹き出し 1 (枠付き) 7"/>
          <p:cNvSpPr/>
          <p:nvPr/>
        </p:nvSpPr>
        <p:spPr>
          <a:xfrm>
            <a:off x="4334569" y="2074166"/>
            <a:ext cx="7871791" cy="2500247"/>
          </a:xfrm>
          <a:prstGeom prst="borderCallout1">
            <a:avLst>
              <a:gd name="adj1" fmla="val 18750"/>
              <a:gd name="adj2" fmla="val -8333"/>
              <a:gd name="adj3" fmla="val -47476"/>
              <a:gd name="adj4" fmla="val -16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latin typeface="Hiragino Kaku Gothic StdN W8" charset="-128"/>
                <a:ea typeface="Hiragino Kaku Gothic StdN W8" charset="-128"/>
                <a:cs typeface="Hiragino Kaku Gothic StdN W8" charset="-128"/>
              </a:rPr>
              <a:t>この箱は消す</a:t>
            </a:r>
            <a:endParaRPr lang="en-US" altLang="ja-JP" sz="2400" dirty="0">
              <a:latin typeface="Hiragino Kaku Gothic StdN W8" charset="-128"/>
              <a:ea typeface="Hiragino Kaku Gothic StdN W8" charset="-128"/>
              <a:cs typeface="Hiragino Kaku Gothic StdN W8" charset="-128"/>
            </a:endParaRPr>
          </a:p>
          <a:p>
            <a:pPr algn="ctr"/>
            <a:r>
              <a:rPr lang="ja-JP" altLang="en-US" sz="2400" dirty="0">
                <a:latin typeface="Hiragino Kaku Gothic StdN W8" charset="-128"/>
                <a:ea typeface="Hiragino Kaku Gothic StdN W8" charset="-128"/>
                <a:cs typeface="Hiragino Kaku Gothic StdN W8" charset="-128"/>
              </a:rPr>
              <a:t>画像はここに貼り付ける。</a:t>
            </a:r>
            <a:endParaRPr lang="en-US" altLang="ja-JP" sz="2400" dirty="0">
              <a:latin typeface="Hiragino Kaku Gothic StdN W8" charset="-128"/>
              <a:ea typeface="Hiragino Kaku Gothic StdN W8" charset="-128"/>
              <a:cs typeface="Hiragino Kaku Gothic StdN W8" charset="-128"/>
            </a:endParaRPr>
          </a:p>
          <a:p>
            <a:pPr algn="ctr"/>
            <a:r>
              <a:rPr lang="ja-JP" altLang="en-US" sz="2400" dirty="0">
                <a:latin typeface="Hiragino Kaku Gothic StdN W8" charset="-128"/>
                <a:ea typeface="Hiragino Kaku Gothic StdN W8" charset="-128"/>
                <a:cs typeface="Hiragino Kaku Gothic StdN W8" charset="-128"/>
              </a:rPr>
              <a:t>画像はなるべく大きく、高画質、このページをはみ出さないように、氏名と所属を隠さないように。</a:t>
            </a:r>
            <a:endParaRPr lang="en-US" altLang="ja-JP" sz="2400" dirty="0">
              <a:latin typeface="Hiragino Kaku Gothic StdN W8" charset="-128"/>
              <a:ea typeface="Hiragino Kaku Gothic StdN W8" charset="-128"/>
              <a:cs typeface="Hiragino Kaku Gothic StdN W8" charset="-128"/>
            </a:endParaRPr>
          </a:p>
          <a:p>
            <a:pPr algn="ctr"/>
            <a:r>
              <a:rPr lang="ja-JP" altLang="en-US" sz="2400" dirty="0">
                <a:latin typeface="Hiragino Kaku Gothic StdN W8" charset="-128"/>
                <a:ea typeface="Hiragino Kaku Gothic StdN W8" charset="-128"/>
                <a:cs typeface="Hiragino Kaku Gothic StdN W8" charset="-128"/>
              </a:rPr>
              <a:t>画像の縦横比は自由。</a:t>
            </a:r>
            <a:endParaRPr lang="en-US" altLang="ja-JP" sz="2400" dirty="0">
              <a:latin typeface="Hiragino Kaku Gothic StdN W8" charset="-128"/>
              <a:ea typeface="Hiragino Kaku Gothic StdN W8" charset="-128"/>
              <a:cs typeface="Hiragino Kaku Gothic StdN W8" charset="-128"/>
            </a:endParaRPr>
          </a:p>
          <a:p>
            <a:pPr algn="ctr"/>
            <a:endParaRPr lang="ja-JP" altLang="en-US" sz="2400" dirty="0">
              <a:latin typeface="Hiragino Kaku Gothic StdN W8" charset="-128"/>
              <a:ea typeface="Hiragino Kaku Gothic StdN W8" charset="-128"/>
              <a:cs typeface="Hiragino Kaku Gothic StdN W8" charset="-128"/>
            </a:endParaRPr>
          </a:p>
        </p:txBody>
      </p:sp>
      <p:sp>
        <p:nvSpPr>
          <p:cNvPr id="5" name="線吹き出し 1 (枠付き) 4"/>
          <p:cNvSpPr/>
          <p:nvPr/>
        </p:nvSpPr>
        <p:spPr>
          <a:xfrm>
            <a:off x="7754638" y="5879950"/>
            <a:ext cx="4028661" cy="1325220"/>
          </a:xfrm>
          <a:prstGeom prst="borderCallout1">
            <a:avLst>
              <a:gd name="adj1" fmla="val 18750"/>
              <a:gd name="adj2" fmla="val -8333"/>
              <a:gd name="adj3" fmla="val 188500"/>
              <a:gd name="adj4" fmla="val -335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latin typeface="Hiragino Kaku Gothic StdN W8" charset="-128"/>
                <a:ea typeface="Hiragino Kaku Gothic StdN W8" charset="-128"/>
                <a:cs typeface="Hiragino Kaku Gothic StdN W8" charset="-128"/>
              </a:rPr>
              <a:t>この箱は消す</a:t>
            </a:r>
            <a:endParaRPr lang="en-US" altLang="ja-JP" sz="2400" dirty="0">
              <a:latin typeface="Hiragino Kaku Gothic StdN W8" charset="-128"/>
              <a:ea typeface="Hiragino Kaku Gothic StdN W8" charset="-128"/>
              <a:cs typeface="Hiragino Kaku Gothic StdN W8" charset="-128"/>
            </a:endParaRPr>
          </a:p>
          <a:p>
            <a:pPr algn="ctr"/>
            <a:r>
              <a:rPr lang="ja-JP" altLang="en-US" sz="2400" dirty="0">
                <a:latin typeface="Hiragino Kaku Gothic StdN W8" charset="-128"/>
                <a:ea typeface="Hiragino Kaku Gothic StdN W8" charset="-128"/>
                <a:cs typeface="Hiragino Kaku Gothic StdN W8" charset="-128"/>
              </a:rPr>
              <a:t>タイトル、姓名、所属をこの例のように書き込む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9428" y="-8233"/>
            <a:ext cx="2356548" cy="922633"/>
          </a:xfrm>
        </p:spPr>
        <p:txBody>
          <a:bodyPr/>
          <a:lstStyle/>
          <a:p>
            <a:r>
              <a:rPr lang="ja-JP" altLang="en-US" dirty="0" smtClean="0"/>
              <a:t>画像の説明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9428" y="914400"/>
            <a:ext cx="65341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ここに以下の情報を記載してください。</a:t>
            </a:r>
            <a:endParaRPr lang="en-US" altLang="ja-JP" sz="2400" dirty="0"/>
          </a:p>
          <a:p>
            <a:r>
              <a:rPr lang="ja-JP" altLang="en-US" sz="2400" dirty="0"/>
              <a:t>＊測定装置</a:t>
            </a:r>
            <a:endParaRPr lang="en-US" altLang="ja-JP" sz="2400" dirty="0"/>
          </a:p>
          <a:p>
            <a:r>
              <a:rPr lang="ja-JP" altLang="en-US" sz="2400" dirty="0"/>
              <a:t>＊測定条件</a:t>
            </a:r>
            <a:endParaRPr lang="en-US" altLang="ja-JP" sz="2400" dirty="0"/>
          </a:p>
          <a:p>
            <a:r>
              <a:rPr lang="ja-JP" altLang="en-US" sz="2400" dirty="0"/>
              <a:t>＊サンプル</a:t>
            </a:r>
            <a:endParaRPr lang="en-US" altLang="ja-JP" sz="2400" dirty="0"/>
          </a:p>
          <a:p>
            <a:r>
              <a:rPr lang="ja-JP" altLang="en-US" sz="2400" dirty="0"/>
              <a:t>＊画像処理に関する補足など</a:t>
            </a:r>
            <a:endParaRPr lang="en-US" altLang="ja-JP" sz="2400" dirty="0"/>
          </a:p>
          <a:p>
            <a:r>
              <a:rPr lang="ja-JP" altLang="en-US" sz="2400" dirty="0"/>
              <a:t>＊フォトコンに対するアピールコメント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9428" y="3697121"/>
            <a:ext cx="66685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例）</a:t>
            </a:r>
            <a:r>
              <a:rPr lang="ja-JP" altLang="en-US" sz="2000" dirty="0"/>
              <a:t>ここに以下の情報を記載してください。</a:t>
            </a:r>
            <a:endParaRPr lang="en-US" altLang="ja-JP" sz="2000" dirty="0"/>
          </a:p>
          <a:p>
            <a:r>
              <a:rPr lang="ja-JP" altLang="en-US" sz="2000" dirty="0"/>
              <a:t>＊</a:t>
            </a:r>
            <a:r>
              <a:rPr lang="ja-JP" altLang="en-US" sz="2000" b="1" dirty="0"/>
              <a:t>測定装置</a:t>
            </a:r>
            <a:endParaRPr lang="en-US" altLang="ja-JP" sz="2000" b="1" dirty="0"/>
          </a:p>
          <a:p>
            <a:r>
              <a:rPr lang="ja-JP" altLang="en-US" sz="2000" dirty="0"/>
              <a:t>　共焦点レーザー顕微鏡</a:t>
            </a:r>
            <a:endParaRPr lang="en-US" altLang="ja-JP" sz="2000" dirty="0"/>
          </a:p>
          <a:p>
            <a:r>
              <a:rPr lang="ja-JP" altLang="en-US" sz="2000" dirty="0"/>
              <a:t>＊</a:t>
            </a:r>
            <a:r>
              <a:rPr lang="ja-JP" altLang="en-US" sz="2000" b="1" dirty="0"/>
              <a:t>測定条件</a:t>
            </a:r>
            <a:endParaRPr lang="en-US" altLang="ja-JP" sz="2000" b="1" dirty="0"/>
          </a:p>
          <a:p>
            <a:r>
              <a:rPr lang="ja-JP" altLang="en-US" sz="2000" dirty="0"/>
              <a:t>　波長：</a:t>
            </a:r>
            <a:r>
              <a:rPr lang="en-US" altLang="ja-JP" sz="2000" dirty="0"/>
              <a:t>405nm, 488nm</a:t>
            </a:r>
            <a:r>
              <a:rPr lang="ja-JP" altLang="en-US" sz="2000" dirty="0"/>
              <a:t>　レンズ：</a:t>
            </a:r>
            <a:r>
              <a:rPr lang="en-US" altLang="ja-JP" sz="2000" dirty="0"/>
              <a:t>×60</a:t>
            </a:r>
          </a:p>
          <a:p>
            <a:r>
              <a:rPr lang="ja-JP" altLang="en-US" sz="2000" dirty="0"/>
              <a:t>＊</a:t>
            </a:r>
            <a:r>
              <a:rPr lang="ja-JP" altLang="en-US" sz="2000" b="1" dirty="0"/>
              <a:t>サンプル</a:t>
            </a:r>
            <a:endParaRPr lang="en-US" altLang="ja-JP" sz="2000" b="1" dirty="0"/>
          </a:p>
          <a:p>
            <a:r>
              <a:rPr lang="ja-JP" altLang="en-US" sz="2000" dirty="0"/>
              <a:t>　チャイニーズハムスターの卵巣細胞</a:t>
            </a:r>
            <a:endParaRPr lang="en-US" altLang="ja-JP" sz="2000" dirty="0"/>
          </a:p>
          <a:p>
            <a:r>
              <a:rPr lang="ja-JP" altLang="en-US" sz="2000" dirty="0"/>
              <a:t>＊</a:t>
            </a:r>
            <a:r>
              <a:rPr lang="ja-JP" altLang="en-US" sz="2000" b="1" dirty="0"/>
              <a:t>画像処理に関する補足など</a:t>
            </a:r>
            <a:endParaRPr lang="en-US" altLang="ja-JP" sz="2000" b="1" dirty="0"/>
          </a:p>
          <a:p>
            <a:r>
              <a:rPr lang="ja-JP" altLang="en-US" sz="2000" dirty="0"/>
              <a:t>　緑色： </a:t>
            </a:r>
            <a:r>
              <a:rPr lang="en-US" altLang="ja-JP" sz="2000" dirty="0" err="1"/>
              <a:t>Phalloidin</a:t>
            </a:r>
            <a:r>
              <a:rPr lang="ja-JP" altLang="en-US" sz="2000" dirty="0"/>
              <a:t>を用いてアクチン（細胞骨格）を染色</a:t>
            </a:r>
          </a:p>
          <a:p>
            <a:r>
              <a:rPr lang="ja-JP" altLang="en-US" sz="2000" dirty="0"/>
              <a:t>　青色： </a:t>
            </a:r>
            <a:r>
              <a:rPr lang="en-US" altLang="ja-JP" sz="2000" dirty="0"/>
              <a:t>DAPI</a:t>
            </a:r>
            <a:r>
              <a:rPr lang="ja-JP" altLang="en-US" sz="2000" dirty="0"/>
              <a:t>を用いて細胞の核を染色</a:t>
            </a:r>
            <a:endParaRPr lang="en-US" altLang="ja-JP" sz="2000" dirty="0"/>
          </a:p>
          <a:p>
            <a:r>
              <a:rPr lang="ja-JP" altLang="en-US" sz="2000" dirty="0"/>
              <a:t>＊</a:t>
            </a:r>
            <a:r>
              <a:rPr lang="ja-JP" altLang="en-US" sz="2000" b="1" dirty="0"/>
              <a:t>フォトコンに対するアピールコメント</a:t>
            </a:r>
            <a:endParaRPr lang="en-US" altLang="ja-JP" sz="2000" b="1" dirty="0"/>
          </a:p>
          <a:p>
            <a:r>
              <a:rPr lang="ja-JP" altLang="en-US" sz="2000" dirty="0"/>
              <a:t>　水戸納豆を思わせる鮮明な糸引き感を表現している！</a:t>
            </a:r>
            <a:endParaRPr lang="en-US" altLang="ja-JP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" y="8373035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注）こちら</a:t>
            </a:r>
            <a:r>
              <a:rPr kumimoji="1" lang="ja-JP" altLang="en-US" dirty="0" smtClean="0"/>
              <a:t>のページは審査の際に使用します。掲示はありません。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12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143</Words>
  <Application>Microsoft Macintosh PowerPoint</Application>
  <PresentationFormat>画面に合わせる (4:3)</PresentationFormat>
  <Paragraphs>29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Hiragino Kaku Gothic StdN W8</vt:lpstr>
      <vt:lpstr>Yu Gothic</vt:lpstr>
      <vt:lpstr>游ゴシック</vt:lpstr>
      <vt:lpstr>游ゴシック Light</vt:lpstr>
      <vt:lpstr>ホワイト</vt:lpstr>
      <vt:lpstr>PowerPoint プレゼンテーション</vt:lpstr>
      <vt:lpstr>画像の説明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熊田　もも子</dc:creator>
  <cp:lastModifiedBy>粟野　若枝</cp:lastModifiedBy>
  <cp:revision>10</cp:revision>
  <cp:lastPrinted>2017-07-12T06:49:16Z</cp:lastPrinted>
  <dcterms:created xsi:type="dcterms:W3CDTF">2017-07-10T07:11:59Z</dcterms:created>
  <dcterms:modified xsi:type="dcterms:W3CDTF">2018-08-30T03:30:27Z</dcterms:modified>
</cp:coreProperties>
</file>